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Montserrat" pitchFamily="2" charset="0"/>
      <p:regular r:id="rId5"/>
      <p:bold r:id="rId6"/>
      <p:italic r:id="rId7"/>
      <p:boldItalic r:id="rId8"/>
    </p:embeddedFont>
    <p:embeddedFont>
      <p:font typeface="Playfair Display" pitchFamily="2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5750"/>
    <a:srgbClr val="3F4D33"/>
    <a:srgbClr val="F2F0EB"/>
    <a:srgbClr val="DAD6D2"/>
    <a:srgbClr val="0A2036"/>
    <a:srgbClr val="F0EDE5"/>
    <a:srgbClr val="F4F0EC"/>
    <a:srgbClr val="FFF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1440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946" b="0" i="0" u="none" strike="noStrike" kern="1200" spc="0" baseline="0" dirty="0">
                <a:solidFill>
                  <a:srgbClr val="0A2036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946" kern="1200" dirty="0">
                <a:solidFill>
                  <a:srgbClr val="0A2036"/>
                </a:solidFill>
                <a:latin typeface="Montserrat"/>
                <a:ea typeface="Montserrat"/>
                <a:cs typeface="Montserrat"/>
              </a:rPr>
              <a:t>April 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946" b="0" i="0" u="none" strike="noStrike" kern="1200" spc="0" baseline="0" dirty="0">
              <a:solidFill>
                <a:srgbClr val="0A2036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0A203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0E-479A-9A2C-BB48C8C872A3}"/>
              </c:ext>
            </c:extLst>
          </c:dPt>
          <c:dPt>
            <c:idx val="1"/>
            <c:bubble3D val="0"/>
            <c:spPr>
              <a:solidFill>
                <a:srgbClr val="DAD6D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0E-479A-9A2C-BB48C8C872A3}"/>
              </c:ext>
            </c:extLst>
          </c:dPt>
          <c:dPt>
            <c:idx val="2"/>
            <c:bubble3D val="0"/>
            <c:spPr>
              <a:solidFill>
                <a:srgbClr val="3F4D3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C0E-479A-9A2C-BB48C8C872A3}"/>
              </c:ext>
            </c:extLst>
          </c:dPt>
          <c:dPt>
            <c:idx val="3"/>
            <c:bubble3D val="0"/>
            <c:spPr>
              <a:solidFill>
                <a:srgbClr val="BF57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C0E-479A-9A2C-BB48C8C872A3}"/>
              </c:ext>
            </c:extLst>
          </c:dPt>
          <c:cat>
            <c:strRef>
              <c:f>Sheet1!$A$2:$A$5</c:f>
              <c:strCache>
                <c:ptCount val="4"/>
                <c:pt idx="0">
                  <c:v>Enterprise Renewals</c:v>
                </c:pt>
                <c:pt idx="1">
                  <c:v>Net-New Sales</c:v>
                </c:pt>
                <c:pt idx="2">
                  <c:v>Expansion Deals</c:v>
                </c:pt>
                <c:pt idx="3">
                  <c:v>Free Trial Conversion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CC-4F36-8FB1-F0530A68B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0" i="0" u="none" strike="noStrike" kern="1200" baseline="0">
              <a:solidFill>
                <a:srgbClr val="0A2036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122645"/>
            <a:ext cx="13716783" cy="8041709"/>
            <a:chOff x="0" y="0"/>
            <a:chExt cx="3788118" cy="2117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8118" cy="2117981"/>
            </a:xfrm>
            <a:custGeom>
              <a:avLst/>
              <a:gdLst/>
              <a:ahLst/>
              <a:cxnLst/>
              <a:rect l="l" t="t" r="r" b="b"/>
              <a:pathLst>
                <a:path w="3788118" h="2117981">
                  <a:moveTo>
                    <a:pt x="0" y="0"/>
                  </a:moveTo>
                  <a:lnTo>
                    <a:pt x="3788118" y="0"/>
                  </a:lnTo>
                  <a:lnTo>
                    <a:pt x="3788118" y="2117981"/>
                  </a:lnTo>
                  <a:lnTo>
                    <a:pt x="0" y="2117981"/>
                  </a:lnTo>
                  <a:close/>
                </a:path>
              </a:pathLst>
            </a:custGeom>
            <a:solidFill>
              <a:srgbClr val="3F4D3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88118" cy="2156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918505" y="1122645"/>
            <a:ext cx="4369496" cy="8041709"/>
            <a:chOff x="0" y="0"/>
            <a:chExt cx="2643765" cy="21179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43765" cy="2117981"/>
            </a:xfrm>
            <a:custGeom>
              <a:avLst/>
              <a:gdLst/>
              <a:ahLst/>
              <a:cxnLst/>
              <a:rect l="l" t="t" r="r" b="b"/>
              <a:pathLst>
                <a:path w="2643765" h="2117981">
                  <a:moveTo>
                    <a:pt x="0" y="0"/>
                  </a:moveTo>
                  <a:lnTo>
                    <a:pt x="2643765" y="0"/>
                  </a:lnTo>
                  <a:lnTo>
                    <a:pt x="2643765" y="2117981"/>
                  </a:lnTo>
                  <a:lnTo>
                    <a:pt x="0" y="2117981"/>
                  </a:lnTo>
                  <a:close/>
                </a:path>
              </a:pathLst>
            </a:custGeom>
            <a:solidFill>
              <a:srgbClr val="DAD6D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643765" cy="2156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-3422771" y="4576127"/>
            <a:ext cx="11681851" cy="290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600"/>
              </a:lnSpc>
            </a:pPr>
            <a:r>
              <a:rPr lang="en-US" sz="8285" dirty="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Team All-Hands</a:t>
            </a:r>
          </a:p>
          <a:p>
            <a:pPr algn="r">
              <a:lnSpc>
                <a:spcPts val="11600"/>
              </a:lnSpc>
            </a:pPr>
            <a:r>
              <a:rPr lang="en-US" sz="8285" dirty="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Meeting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-1085953" y="6667500"/>
            <a:ext cx="7008214" cy="526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2"/>
              </a:lnSpc>
              <a:spcBef>
                <a:spcPct val="0"/>
              </a:spcBef>
            </a:pPr>
            <a:r>
              <a:rPr lang="en-US" sz="313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April 23rd, 2025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12816" y="1670536"/>
            <a:ext cx="4369496" cy="6816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0200" lvl="1" indent="-210100" algn="ctr">
              <a:lnSpc>
                <a:spcPts val="4865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SoHo Project</a:t>
            </a:r>
          </a:p>
          <a:p>
            <a:pPr marL="420200" lvl="1" indent="-210100" algn="ctr">
              <a:lnSpc>
                <a:spcPts val="4865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April Month-End</a:t>
            </a:r>
          </a:p>
          <a:p>
            <a:pPr marL="420200" lvl="1" indent="-210100" algn="ctr">
              <a:lnSpc>
                <a:spcPts val="4865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April Accolades</a:t>
            </a:r>
          </a:p>
          <a:p>
            <a:pPr marL="420200" lvl="1" indent="-210100" algn="ctr">
              <a:lnSpc>
                <a:spcPts val="4865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May Projections</a:t>
            </a:r>
          </a:p>
          <a:p>
            <a:pPr marL="420200" lvl="1" indent="-210100" algn="ctr">
              <a:lnSpc>
                <a:spcPts val="4865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Client Feedback Highlights</a:t>
            </a:r>
          </a:p>
          <a:p>
            <a:pPr marL="420200" lvl="1" indent="-210100" algn="ctr">
              <a:lnSpc>
                <a:spcPts val="4865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Q3 Hiring Status</a:t>
            </a:r>
          </a:p>
          <a:p>
            <a:pPr marL="420200" lvl="1" indent="-210100" algn="ctr">
              <a:lnSpc>
                <a:spcPts val="4865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Team Wins &amp; Birthdays</a:t>
            </a:r>
          </a:p>
          <a:p>
            <a:pPr marL="420200" lvl="1" indent="-210100" algn="ctr">
              <a:lnSpc>
                <a:spcPts val="4865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Partnership Updates</a:t>
            </a:r>
          </a:p>
          <a:p>
            <a:pPr marL="420200" lvl="1" indent="-210100" algn="ctr">
              <a:lnSpc>
                <a:spcPts val="4865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Customer Story of the Month</a:t>
            </a:r>
          </a:p>
          <a:p>
            <a:pPr marL="420200" lvl="1" indent="-210100" algn="ctr">
              <a:lnSpc>
                <a:spcPts val="4865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Fun Friday: Remote Social Ideas</a:t>
            </a:r>
          </a:p>
          <a:p>
            <a:pPr marL="420200" lvl="1" indent="-210100" algn="ctr">
              <a:lnSpc>
                <a:spcPts val="4865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Questions</a:t>
            </a:r>
          </a:p>
        </p:txBody>
      </p:sp>
      <p:pic>
        <p:nvPicPr>
          <p:cNvPr id="12" name="Picture 1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3CA264FD-9D3C-B3E4-7909-95699EF704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9554" y="9131297"/>
            <a:ext cx="1155703" cy="11557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90A723-FA05-8F80-4242-61E4084C9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FF3A627-2D1C-47A1-FF8E-67ACD8A1F60D}"/>
              </a:ext>
            </a:extLst>
          </p:cNvPr>
          <p:cNvGrpSpPr/>
          <p:nvPr/>
        </p:nvGrpSpPr>
        <p:grpSpPr>
          <a:xfrm>
            <a:off x="0" y="977984"/>
            <a:ext cx="13716783" cy="8186370"/>
            <a:chOff x="0" y="-38100"/>
            <a:chExt cx="3788118" cy="21560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A92D144-CFDA-3CC3-B8BF-A39C888CB53C}"/>
                </a:ext>
              </a:extLst>
            </p:cNvPr>
            <p:cNvSpPr/>
            <p:nvPr/>
          </p:nvSpPr>
          <p:spPr>
            <a:xfrm>
              <a:off x="0" y="0"/>
              <a:ext cx="3782821" cy="416778"/>
            </a:xfrm>
            <a:custGeom>
              <a:avLst/>
              <a:gdLst/>
              <a:ahLst/>
              <a:cxnLst/>
              <a:rect l="l" t="t" r="r" b="b"/>
              <a:pathLst>
                <a:path w="3788118" h="2117981">
                  <a:moveTo>
                    <a:pt x="0" y="0"/>
                  </a:moveTo>
                  <a:lnTo>
                    <a:pt x="3788118" y="0"/>
                  </a:lnTo>
                  <a:lnTo>
                    <a:pt x="3788118" y="2117981"/>
                  </a:lnTo>
                  <a:lnTo>
                    <a:pt x="0" y="2117981"/>
                  </a:lnTo>
                  <a:close/>
                </a:path>
              </a:pathLst>
            </a:custGeom>
            <a:solidFill>
              <a:srgbClr val="3F4D3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B651E3D-6D13-1CCE-B57B-83AB2B36CF2F}"/>
                </a:ext>
              </a:extLst>
            </p:cNvPr>
            <p:cNvSpPr txBox="1"/>
            <p:nvPr/>
          </p:nvSpPr>
          <p:spPr>
            <a:xfrm>
              <a:off x="0" y="-38100"/>
              <a:ext cx="3788118" cy="2156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ACE10FA-F684-3C01-32FC-39E925A340D5}"/>
              </a:ext>
            </a:extLst>
          </p:cNvPr>
          <p:cNvGrpSpPr/>
          <p:nvPr/>
        </p:nvGrpSpPr>
        <p:grpSpPr>
          <a:xfrm>
            <a:off x="4597654" y="3162300"/>
            <a:ext cx="13697603" cy="6002054"/>
            <a:chOff x="0" y="0"/>
            <a:chExt cx="2643765" cy="211798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1081F81-E699-C6F1-EAF5-C714717F9653}"/>
                </a:ext>
              </a:extLst>
            </p:cNvPr>
            <p:cNvSpPr/>
            <p:nvPr/>
          </p:nvSpPr>
          <p:spPr>
            <a:xfrm>
              <a:off x="0" y="0"/>
              <a:ext cx="2643765" cy="2117981"/>
            </a:xfrm>
            <a:custGeom>
              <a:avLst/>
              <a:gdLst/>
              <a:ahLst/>
              <a:cxnLst/>
              <a:rect l="l" t="t" r="r" b="b"/>
              <a:pathLst>
                <a:path w="2643765" h="2117981">
                  <a:moveTo>
                    <a:pt x="0" y="0"/>
                  </a:moveTo>
                  <a:lnTo>
                    <a:pt x="2643765" y="0"/>
                  </a:lnTo>
                  <a:lnTo>
                    <a:pt x="2643765" y="2117981"/>
                  </a:lnTo>
                  <a:lnTo>
                    <a:pt x="0" y="2117981"/>
                  </a:lnTo>
                  <a:close/>
                </a:path>
              </a:pathLst>
            </a:custGeom>
            <a:solidFill>
              <a:srgbClr val="DAD6D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5B8F018-73D1-D94C-BB46-29BC8FFB604C}"/>
                </a:ext>
              </a:extLst>
            </p:cNvPr>
            <p:cNvSpPr txBox="1"/>
            <p:nvPr/>
          </p:nvSpPr>
          <p:spPr>
            <a:xfrm>
              <a:off x="0" y="-38100"/>
              <a:ext cx="2643765" cy="2156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C8607C78-C037-C2A5-D9AB-BF7CBF932986}"/>
              </a:ext>
            </a:extLst>
          </p:cNvPr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80F4A50-1C35-9188-5009-F1307887DF90}"/>
              </a:ext>
            </a:extLst>
          </p:cNvPr>
          <p:cNvSpPr txBox="1"/>
          <p:nvPr/>
        </p:nvSpPr>
        <p:spPr>
          <a:xfrm>
            <a:off x="5105400" y="3888862"/>
            <a:ext cx="11019512" cy="44409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20200" lvl="1" indent="-210100">
              <a:lnSpc>
                <a:spcPct val="150000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The SoHo Project completed Phase II ahead of schedule, with key backend integrations finalized and QA sign-off received last Thursday.</a:t>
            </a:r>
          </a:p>
          <a:p>
            <a:pPr marL="420200" lvl="1" indent="-210100">
              <a:lnSpc>
                <a:spcPct val="150000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Frontend design revisions were approved unanimously by stakeholders, and new interactive elements are now in staging for final review.</a:t>
            </a:r>
          </a:p>
          <a:p>
            <a:pPr marL="420200" lvl="1" indent="-210100">
              <a:lnSpc>
                <a:spcPct val="150000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We resolved 13 outstanding bugs from the March backlog and reduced reported UI issues by 47% week-over-week.</a:t>
            </a:r>
          </a:p>
          <a:p>
            <a:pPr marL="420200" lvl="1" indent="-210100">
              <a:lnSpc>
                <a:spcPct val="150000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Cross-functional alignment improved after last week’s sync, with marketing, product, and engineering now fully aligned on the May rollout.</a:t>
            </a:r>
          </a:p>
          <a:p>
            <a:pPr marL="420200" lvl="1" indent="-210100">
              <a:lnSpc>
                <a:spcPct val="150000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Early user feedback from internal beta testing has been overwhelmingly positive, with several users highlighting improved navigation and clarity.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FB6180E5-1A2C-ACE3-719D-F370D3F38B5A}"/>
              </a:ext>
            </a:extLst>
          </p:cNvPr>
          <p:cNvSpPr txBox="1"/>
          <p:nvPr/>
        </p:nvSpPr>
        <p:spPr>
          <a:xfrm>
            <a:off x="304800" y="840915"/>
            <a:ext cx="11681851" cy="1675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0100" lvl="1">
              <a:lnSpc>
                <a:spcPct val="150000"/>
              </a:lnSpc>
            </a:pPr>
            <a:r>
              <a:rPr lang="en-US" sz="8290" dirty="0">
                <a:solidFill>
                  <a:schemeClr val="bg1"/>
                </a:solidFill>
                <a:latin typeface="Playfair Display" pitchFamily="2" charset="0"/>
                <a:sym typeface="Playfair Display"/>
              </a:rPr>
              <a:t>SoHo Project</a:t>
            </a:r>
          </a:p>
        </p:txBody>
      </p:sp>
      <p:pic>
        <p:nvPicPr>
          <p:cNvPr id="13" name="Picture 1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7B26752-AC7B-D7FF-EB8A-3F128F9996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9554" y="9131297"/>
            <a:ext cx="1155703" cy="115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91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FC04A5-8166-7800-04DF-BFF52237F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B1FCDF0-3A78-4EB3-F1A0-E33113953D3C}"/>
              </a:ext>
            </a:extLst>
          </p:cNvPr>
          <p:cNvGrpSpPr/>
          <p:nvPr/>
        </p:nvGrpSpPr>
        <p:grpSpPr>
          <a:xfrm>
            <a:off x="0" y="977984"/>
            <a:ext cx="13716783" cy="8186370"/>
            <a:chOff x="0" y="-38100"/>
            <a:chExt cx="3788118" cy="21560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32A75A8-750B-61E3-FC93-5B468F8B2675}"/>
                </a:ext>
              </a:extLst>
            </p:cNvPr>
            <p:cNvSpPr/>
            <p:nvPr/>
          </p:nvSpPr>
          <p:spPr>
            <a:xfrm>
              <a:off x="0" y="0"/>
              <a:ext cx="3782821" cy="416778"/>
            </a:xfrm>
            <a:custGeom>
              <a:avLst/>
              <a:gdLst/>
              <a:ahLst/>
              <a:cxnLst/>
              <a:rect l="l" t="t" r="r" b="b"/>
              <a:pathLst>
                <a:path w="3788118" h="2117981">
                  <a:moveTo>
                    <a:pt x="0" y="0"/>
                  </a:moveTo>
                  <a:lnTo>
                    <a:pt x="3788118" y="0"/>
                  </a:lnTo>
                  <a:lnTo>
                    <a:pt x="3788118" y="2117981"/>
                  </a:lnTo>
                  <a:lnTo>
                    <a:pt x="0" y="2117981"/>
                  </a:lnTo>
                  <a:close/>
                </a:path>
              </a:pathLst>
            </a:custGeom>
            <a:solidFill>
              <a:srgbClr val="3F4D3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EE8576D-C89E-95AE-2140-CD3488F27708}"/>
                </a:ext>
              </a:extLst>
            </p:cNvPr>
            <p:cNvSpPr txBox="1"/>
            <p:nvPr/>
          </p:nvSpPr>
          <p:spPr>
            <a:xfrm>
              <a:off x="0" y="-38100"/>
              <a:ext cx="3788118" cy="2156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E9CB862-14DB-87E9-3398-1539E9143188}"/>
              </a:ext>
            </a:extLst>
          </p:cNvPr>
          <p:cNvGrpSpPr/>
          <p:nvPr/>
        </p:nvGrpSpPr>
        <p:grpSpPr>
          <a:xfrm>
            <a:off x="9296400" y="3162300"/>
            <a:ext cx="8998857" cy="6002054"/>
            <a:chOff x="0" y="0"/>
            <a:chExt cx="2643765" cy="211798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A47065F-6B0A-DC00-5D28-7C74F8E62D2C}"/>
                </a:ext>
              </a:extLst>
            </p:cNvPr>
            <p:cNvSpPr/>
            <p:nvPr/>
          </p:nvSpPr>
          <p:spPr>
            <a:xfrm>
              <a:off x="0" y="0"/>
              <a:ext cx="2643765" cy="2117981"/>
            </a:xfrm>
            <a:custGeom>
              <a:avLst/>
              <a:gdLst/>
              <a:ahLst/>
              <a:cxnLst/>
              <a:rect l="l" t="t" r="r" b="b"/>
              <a:pathLst>
                <a:path w="2643765" h="2117981">
                  <a:moveTo>
                    <a:pt x="0" y="0"/>
                  </a:moveTo>
                  <a:lnTo>
                    <a:pt x="2643765" y="0"/>
                  </a:lnTo>
                  <a:lnTo>
                    <a:pt x="2643765" y="2117981"/>
                  </a:lnTo>
                  <a:lnTo>
                    <a:pt x="0" y="2117981"/>
                  </a:lnTo>
                  <a:close/>
                </a:path>
              </a:pathLst>
            </a:custGeom>
            <a:solidFill>
              <a:srgbClr val="DAD6D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E4F64EC-E2AB-C595-B8E3-CF364718E990}"/>
                </a:ext>
              </a:extLst>
            </p:cNvPr>
            <p:cNvSpPr txBox="1"/>
            <p:nvPr/>
          </p:nvSpPr>
          <p:spPr>
            <a:xfrm>
              <a:off x="0" y="-38100"/>
              <a:ext cx="2643765" cy="2156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4F5A7E81-AD03-C119-489C-AADCE2BFA265}"/>
              </a:ext>
            </a:extLst>
          </p:cNvPr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EC1FD25-816D-4C8F-40C2-CD9FBC5BC82C}"/>
              </a:ext>
            </a:extLst>
          </p:cNvPr>
          <p:cNvSpPr txBox="1"/>
          <p:nvPr/>
        </p:nvSpPr>
        <p:spPr>
          <a:xfrm>
            <a:off x="9677400" y="4113443"/>
            <a:ext cx="7239443" cy="3991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20200" lvl="1" indent="-210100">
              <a:lnSpc>
                <a:spcPct val="150000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Total revenue closed at 108% of forecast, driven primarily by stronger-than-expected renewals in the enterprise segment.</a:t>
            </a:r>
          </a:p>
          <a:p>
            <a:pPr marL="420200" lvl="1" indent="-210100">
              <a:lnSpc>
                <a:spcPct val="150000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Churn held steady at 2.1%, with notable improvements in onboarding satisfaction contributing to overall retention.</a:t>
            </a:r>
          </a:p>
          <a:p>
            <a:pPr marL="420200" lvl="1" indent="-210100">
              <a:lnSpc>
                <a:spcPct val="150000"/>
              </a:lnSpc>
              <a:buFont typeface="Arial"/>
              <a:buChar char="•"/>
            </a:pPr>
            <a:r>
              <a:rPr lang="en-US" sz="1946" dirty="0">
                <a:solidFill>
                  <a:srgbClr val="0A2036"/>
                </a:solidFill>
                <a:latin typeface="Montserrat"/>
                <a:ea typeface="Montserrat"/>
                <a:cs typeface="Montserrat"/>
                <a:sym typeface="Montserrat"/>
              </a:rPr>
              <a:t>We saw a 14% increase in organic site traffic compared to March, with blog-driven leads accounting for 22% of total conversions.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D7AA171F-AA9D-12E2-ACAC-542DB0DDF1CC}"/>
              </a:ext>
            </a:extLst>
          </p:cNvPr>
          <p:cNvSpPr txBox="1"/>
          <p:nvPr/>
        </p:nvSpPr>
        <p:spPr>
          <a:xfrm>
            <a:off x="304800" y="840915"/>
            <a:ext cx="11681851" cy="1675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0100" lvl="1">
              <a:lnSpc>
                <a:spcPct val="150000"/>
              </a:lnSpc>
            </a:pPr>
            <a:r>
              <a:rPr lang="en-US" sz="8290" dirty="0">
                <a:solidFill>
                  <a:schemeClr val="bg1"/>
                </a:solidFill>
                <a:latin typeface="Playfair Display" pitchFamily="2" charset="0"/>
                <a:sym typeface="Playfair Display"/>
              </a:rPr>
              <a:t>April Month-End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18981BB-2891-45C9-E594-E62DD2B351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408943"/>
              </p:ext>
            </p:extLst>
          </p:nvPr>
        </p:nvGraphicFramePr>
        <p:xfrm>
          <a:off x="163877" y="3220753"/>
          <a:ext cx="8827724" cy="5885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Picture 9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0DC6B844-46EE-33D0-4222-5107B97C04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9554" y="9131297"/>
            <a:ext cx="1155703" cy="115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27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213</Words>
  <PresentationFormat>Custom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Playfair Display</vt:lpstr>
      <vt:lpstr>Calibri</vt:lpstr>
      <vt:lpstr>Montserrat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terms:modified xsi:type="dcterms:W3CDTF">2025-05-21T03:53:37Z</dcterms:modified>
  <dc:identifier>DAGmii0WNV4</dc:identifier>
</cp:coreProperties>
</file>